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78" r:id="rId2"/>
    <p:sldId id="257" r:id="rId3"/>
    <p:sldId id="327" r:id="rId4"/>
    <p:sldId id="310" r:id="rId5"/>
    <p:sldId id="311" r:id="rId6"/>
    <p:sldId id="329" r:id="rId7"/>
    <p:sldId id="297" r:id="rId8"/>
    <p:sldId id="316" r:id="rId9"/>
    <p:sldId id="317" r:id="rId10"/>
    <p:sldId id="318" r:id="rId11"/>
    <p:sldId id="319" r:id="rId12"/>
    <p:sldId id="320" r:id="rId13"/>
    <p:sldId id="321" r:id="rId14"/>
    <p:sldId id="322" r:id="rId15"/>
    <p:sldId id="323" r:id="rId16"/>
    <p:sldId id="314" r:id="rId17"/>
    <p:sldId id="324" r:id="rId18"/>
    <p:sldId id="298" r:id="rId19"/>
    <p:sldId id="325" r:id="rId20"/>
    <p:sldId id="326" r:id="rId21"/>
    <p:sldId id="315" r:id="rId22"/>
    <p:sldId id="256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4"/>
    <p:restoredTop sz="85102"/>
  </p:normalViewPr>
  <p:slideViewPr>
    <p:cSldViewPr snapToGrid="0" snapToObjects="1">
      <p:cViewPr>
        <p:scale>
          <a:sx n="120" d="100"/>
          <a:sy n="120" d="100"/>
        </p:scale>
        <p:origin x="848" y="-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E67176-F82C-7B4C-854F-877EE65776B8}" type="datetimeFigureOut">
              <a:rPr lang="en-US" smtClean="0"/>
              <a:t>8/18/22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98795A-17F7-8B4D-B049-4CE01083F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463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BFF4F0-BB05-EB4B-ABAA-8ECF0C0C6E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747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8795A-17F7-8B4D-B049-4CE01083F6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381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98795A-17F7-8B4D-B049-4CE01083F69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673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3B4FB-EB16-DD48-92B3-1C7072A83339}" type="datetimeFigureOut">
              <a:rPr lang="en-US" smtClean="0"/>
              <a:t>8/18/22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E76C-5C72-F949-AB9F-1C2B47DD1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988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3B4FB-EB16-DD48-92B3-1C7072A83339}" type="datetimeFigureOut">
              <a:rPr lang="en-US" smtClean="0"/>
              <a:t>8/18/22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E76C-5C72-F949-AB9F-1C2B47DD1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186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3B4FB-EB16-DD48-92B3-1C7072A83339}" type="datetimeFigureOut">
              <a:rPr lang="en-US" smtClean="0"/>
              <a:t>8/18/22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E76C-5C72-F949-AB9F-1C2B47DD1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343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3B4FB-EB16-DD48-92B3-1C7072A83339}" type="datetimeFigureOut">
              <a:rPr lang="en-US" smtClean="0"/>
              <a:t>8/18/22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E76C-5C72-F949-AB9F-1C2B47DD1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957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3B4FB-EB16-DD48-92B3-1C7072A83339}" type="datetimeFigureOut">
              <a:rPr lang="en-US" smtClean="0"/>
              <a:t>8/18/22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E76C-5C72-F949-AB9F-1C2B47DD1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238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3B4FB-EB16-DD48-92B3-1C7072A83339}" type="datetimeFigureOut">
              <a:rPr lang="en-US" smtClean="0"/>
              <a:t>8/18/22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E76C-5C72-F949-AB9F-1C2B47DD1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95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3B4FB-EB16-DD48-92B3-1C7072A83339}" type="datetimeFigureOut">
              <a:rPr lang="en-US" smtClean="0"/>
              <a:t>8/18/22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E76C-5C72-F949-AB9F-1C2B47DD1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5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3B4FB-EB16-DD48-92B3-1C7072A83339}" type="datetimeFigureOut">
              <a:rPr lang="en-US" smtClean="0"/>
              <a:t>8/18/22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E76C-5C72-F949-AB9F-1C2B47DD1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896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3B4FB-EB16-DD48-92B3-1C7072A83339}" type="datetimeFigureOut">
              <a:rPr lang="en-US" smtClean="0"/>
              <a:t>8/18/22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E76C-5C72-F949-AB9F-1C2B47DD1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337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3B4FB-EB16-DD48-92B3-1C7072A83339}" type="datetimeFigureOut">
              <a:rPr lang="en-US" smtClean="0"/>
              <a:t>8/18/22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E76C-5C72-F949-AB9F-1C2B47DD1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179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3B4FB-EB16-DD48-92B3-1C7072A83339}" type="datetimeFigureOut">
              <a:rPr lang="en-US" smtClean="0"/>
              <a:t>8/18/22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1BE76C-5C72-F949-AB9F-1C2B47DD1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057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3B4FB-EB16-DD48-92B3-1C7072A83339}" type="datetimeFigureOut">
              <a:rPr lang="en-US" smtClean="0"/>
              <a:t>8/18/22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1BE76C-5C72-F949-AB9F-1C2B47DD18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764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836EC11-342C-D04C-AD9B-C1FD7CCDC8C3}"/>
              </a:ext>
            </a:extLst>
          </p:cNvPr>
          <p:cNvSpPr txBox="1"/>
          <p:nvPr/>
        </p:nvSpPr>
        <p:spPr>
          <a:xfrm>
            <a:off x="2139864" y="1552666"/>
            <a:ext cx="48642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latin typeface="Arial" panose="020B0604020202020204" pitchFamily="34" charset="0"/>
                <a:cs typeface="Arial" panose="020B0604020202020204" pitchFamily="34" charset="0"/>
              </a:rPr>
              <a:t>Oral-gut bacterial translocation</a:t>
            </a:r>
            <a:endParaRPr 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B64B53-6CEF-CC47-A084-2969F3AAFDC6}"/>
              </a:ext>
            </a:extLst>
          </p:cNvPr>
          <p:cNvSpPr txBox="1"/>
          <p:nvPr/>
        </p:nvSpPr>
        <p:spPr>
          <a:xfrm>
            <a:off x="2885046" y="3708920"/>
            <a:ext cx="33739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Chen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Liao,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Ph.D.</a:t>
            </a:r>
          </a:p>
          <a:p>
            <a:pPr algn="ctr"/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Xavier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lab meeting</a:t>
            </a:r>
          </a:p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08/18/2022</a:t>
            </a:r>
          </a:p>
        </p:txBody>
      </p:sp>
    </p:spTree>
    <p:extLst>
      <p:ext uri="{BB962C8B-B14F-4D97-AF65-F5344CB8AC3E}">
        <p14:creationId xmlns:p14="http://schemas.microsoft.com/office/powerpoint/2010/main" val="725078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6AAC42-D24D-BE48-BFB2-F960AF98FAC3}"/>
              </a:ext>
            </a:extLst>
          </p:cNvPr>
          <p:cNvSpPr txBox="1"/>
          <p:nvPr/>
        </p:nvSpPr>
        <p:spPr>
          <a:xfrm>
            <a:off x="154379" y="160926"/>
            <a:ext cx="6341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No active expansion of oral populations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081210-635C-6B4E-B9FC-DBB896266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98" y="1799813"/>
            <a:ext cx="8020397" cy="22845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6F4B58-F61E-D44B-BC29-AE35132BD287}"/>
              </a:ext>
            </a:extLst>
          </p:cNvPr>
          <p:cNvSpPr txBox="1"/>
          <p:nvPr/>
        </p:nvSpPr>
        <p:spPr>
          <a:xfrm>
            <a:off x="348046" y="4967204"/>
            <a:ext cx="80203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Oral-typical ASVs: mean relative abundance &gt; 10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-4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across oral samples and &lt;= 10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-4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across fecal samples</a:t>
            </a:r>
          </a:p>
        </p:txBody>
      </p:sp>
    </p:spTree>
    <p:extLst>
      <p:ext uri="{BB962C8B-B14F-4D97-AF65-F5344CB8AC3E}">
        <p14:creationId xmlns:p14="http://schemas.microsoft.com/office/powerpoint/2010/main" val="3256252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026BE5-5ECE-3445-9B76-11F3D81A359B}"/>
              </a:ext>
            </a:extLst>
          </p:cNvPr>
          <p:cNvSpPr txBox="1"/>
          <p:nvPr/>
        </p:nvSpPr>
        <p:spPr>
          <a:xfrm>
            <a:off x="166254" y="160926"/>
            <a:ext cx="8562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Identifying oral-typical 16S rRNA genes in mouse</a:t>
            </a: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0A4F683-2EA6-C049-B037-1E5F4D3DD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38" y="1942770"/>
            <a:ext cx="8539923" cy="317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481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3748BF-7344-6043-A97F-15A6E7D23D38}"/>
              </a:ext>
            </a:extLst>
          </p:cNvPr>
          <p:cNvSpPr txBox="1"/>
          <p:nvPr/>
        </p:nvSpPr>
        <p:spPr>
          <a:xfrm>
            <a:off x="166254" y="160926"/>
            <a:ext cx="8562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Longitudinal changes of oral bacterial loads in feces </a:t>
            </a:r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91ADC9EF-E1C8-BF4A-A313-79255852C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02" y="1681348"/>
            <a:ext cx="7473586" cy="452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819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41CA28B-6DA6-E748-B1AE-F97A3708F325}"/>
              </a:ext>
            </a:extLst>
          </p:cNvPr>
          <p:cNvSpPr txBox="1"/>
          <p:nvPr/>
        </p:nvSpPr>
        <p:spPr>
          <a:xfrm>
            <a:off x="136566" y="137175"/>
            <a:ext cx="88708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Linear relationship between proportions of oral bacteria in feces and total bacterial loads in mice</a:t>
            </a:r>
          </a:p>
        </p:txBody>
      </p:sp>
      <p:pic>
        <p:nvPicPr>
          <p:cNvPr id="6" name="Picture 5" descr="A picture containing light, blur&#10;&#10;Description automatically generated">
            <a:extLst>
              <a:ext uri="{FF2B5EF4-FFF2-40B4-BE49-F238E27FC236}">
                <a16:creationId xmlns:a16="http://schemas.microsoft.com/office/drawing/2014/main" id="{FC7E5121-7331-D143-8A18-51CD5F2FB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081" y="1329096"/>
            <a:ext cx="6462651" cy="495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95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B883FA1-83E9-524A-87AC-89AAAAC47FC6}"/>
              </a:ext>
            </a:extLst>
          </p:cNvPr>
          <p:cNvSpPr txBox="1"/>
          <p:nvPr/>
        </p:nvSpPr>
        <p:spPr>
          <a:xfrm>
            <a:off x="166253" y="82915"/>
            <a:ext cx="8562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Identifying oral-typical 16S rRNA genes in human</a:t>
            </a:r>
          </a:p>
        </p:txBody>
      </p:sp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1DCFF76-C01C-7745-B95C-D788A1D23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209" y="791098"/>
            <a:ext cx="6919455" cy="560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604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87FEB6-A904-7E40-93B3-4A38D12A2F0A}"/>
              </a:ext>
            </a:extLst>
          </p:cNvPr>
          <p:cNvSpPr txBox="1"/>
          <p:nvPr/>
        </p:nvSpPr>
        <p:spPr>
          <a:xfrm>
            <a:off x="166254" y="160926"/>
            <a:ext cx="70895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Oral-gut translocation in </a:t>
            </a:r>
            <a:r>
              <a:rPr lang="en-US" sz="2800" b="1" u="sng" dirty="0" err="1"/>
              <a:t>allo</a:t>
            </a:r>
            <a:r>
              <a:rPr lang="en-US" sz="2800" b="1" u="sng" dirty="0"/>
              <a:t>-HCT recipients</a:t>
            </a:r>
          </a:p>
        </p:txBody>
      </p:sp>
      <p:pic>
        <p:nvPicPr>
          <p:cNvPr id="8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76F7FEE7-920F-6E43-84BC-5620AD1DC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380" y="810985"/>
            <a:ext cx="7363166" cy="523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556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F37ADF-40B2-E547-8840-18867F8AB64E}"/>
              </a:ext>
            </a:extLst>
          </p:cNvPr>
          <p:cNvSpPr txBox="1"/>
          <p:nvPr/>
        </p:nvSpPr>
        <p:spPr>
          <a:xfrm>
            <a:off x="136940" y="150013"/>
            <a:ext cx="84963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Piperacillin/Tazobactam induces oral ASV domination in pediatric </a:t>
            </a:r>
            <a:r>
              <a:rPr lang="en-US" sz="2800" b="1" u="sng" dirty="0" err="1"/>
              <a:t>allo</a:t>
            </a:r>
            <a:r>
              <a:rPr lang="en-US" sz="2800" b="1" u="sng" dirty="0"/>
              <a:t>-HCT recipients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F69DA4-7058-F641-A9B5-9B5E07CFE685}"/>
              </a:ext>
            </a:extLst>
          </p:cNvPr>
          <p:cNvSpPr txBox="1"/>
          <p:nvPr/>
        </p:nvSpPr>
        <p:spPr>
          <a:xfrm>
            <a:off x="6205767" y="6369433"/>
            <a:ext cx="27482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Bekker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, et al., ASBMT, 2019</a:t>
            </a:r>
          </a:p>
        </p:txBody>
      </p:sp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64785E98-73B6-4642-A9C2-B93866F27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914" y="1536604"/>
            <a:ext cx="7083302" cy="449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72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010FFB-5565-5E4B-9BA2-123BAA61652F}"/>
              </a:ext>
            </a:extLst>
          </p:cNvPr>
          <p:cNvSpPr txBox="1"/>
          <p:nvPr/>
        </p:nvSpPr>
        <p:spPr>
          <a:xfrm>
            <a:off x="0" y="0"/>
            <a:ext cx="88708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Linear relationship between proportions of oral bacteria in feces and total bacterial loads in humans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B47A64B2-56C9-8441-97F0-53D46B0E4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612" y="1092330"/>
            <a:ext cx="5525644" cy="52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741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EDC897-B8F9-554E-A07B-8B4950BD3C0C}"/>
              </a:ext>
            </a:extLst>
          </p:cNvPr>
          <p:cNvSpPr txBox="1"/>
          <p:nvPr/>
        </p:nvSpPr>
        <p:spPr>
          <a:xfrm>
            <a:off x="0" y="125300"/>
            <a:ext cx="5667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gut colonization resistance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BCFA09-EDF4-3F44-B052-5F5721AC9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775" y="2502722"/>
            <a:ext cx="6632982" cy="1806834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71469FD-68EA-6240-9110-3831BA6F02D0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1690036" y="2200383"/>
            <a:ext cx="144517" cy="4152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EF8D8B9-8225-6A40-9EBA-5233B2DE2907}"/>
              </a:ext>
            </a:extLst>
          </p:cNvPr>
          <p:cNvSpPr txBox="1"/>
          <p:nvPr/>
        </p:nvSpPr>
        <p:spPr>
          <a:xfrm>
            <a:off x="985810" y="1369386"/>
            <a:ext cx="1408452" cy="830997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Density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of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oral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bacteria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in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the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gut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lumen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94247BD-B8D0-D546-A490-EE83F7AA48F8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1675081" y="4211859"/>
            <a:ext cx="159472" cy="3713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7FF6ECE-B595-9540-9FF2-7D979CF67030}"/>
              </a:ext>
            </a:extLst>
          </p:cNvPr>
          <p:cNvSpPr txBox="1"/>
          <p:nvPr/>
        </p:nvSpPr>
        <p:spPr>
          <a:xfrm>
            <a:off x="985810" y="4583243"/>
            <a:ext cx="1378542" cy="830997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</a:rPr>
              <a:t>Density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of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gut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bacteria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in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the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gut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lumen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23559AB-DD1D-4C48-B697-42C2990CF12B}"/>
              </a:ext>
            </a:extLst>
          </p:cNvPr>
          <p:cNvCxnSpPr>
            <a:cxnSpLocks/>
            <a:stCxn id="13" idx="2"/>
          </p:cNvCxnSpPr>
          <p:nvPr/>
        </p:nvCxnSpPr>
        <p:spPr>
          <a:xfrm>
            <a:off x="3154816" y="2191151"/>
            <a:ext cx="0" cy="7435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21604AA-B701-BB4C-8E66-D5D31CD29E2D}"/>
              </a:ext>
            </a:extLst>
          </p:cNvPr>
          <p:cNvSpPr txBox="1"/>
          <p:nvPr/>
        </p:nvSpPr>
        <p:spPr>
          <a:xfrm>
            <a:off x="2602249" y="1360154"/>
            <a:ext cx="1105133" cy="830997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FF0000"/>
                </a:solidFill>
              </a:rPr>
              <a:t>Oral-gut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transmission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rate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7B776B8-ABF9-ED40-A885-948BC7401BF0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6889376" y="3989528"/>
            <a:ext cx="4085" cy="512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2ED0A82-0C49-4847-9085-2571896C551F}"/>
              </a:ext>
            </a:extLst>
          </p:cNvPr>
          <p:cNvSpPr txBox="1"/>
          <p:nvPr/>
        </p:nvSpPr>
        <p:spPr>
          <a:xfrm>
            <a:off x="6437292" y="4501681"/>
            <a:ext cx="912338" cy="584775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FF0000"/>
                </a:solidFill>
              </a:rPr>
              <a:t>Dilution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rate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19872BB-8CD7-2E4B-A4D9-F01AD6985909}"/>
              </a:ext>
            </a:extLst>
          </p:cNvPr>
          <p:cNvSpPr/>
          <p:nvPr/>
        </p:nvSpPr>
        <p:spPr>
          <a:xfrm>
            <a:off x="4175094" y="2531039"/>
            <a:ext cx="2345721" cy="903417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ash"/>
            <a:extLst>
              <a:ext uri="{C807C97D-BFC1-408E-A445-0C87EB9F89A2}">
                <ask:lineSketchStyleProps xmlns:ask="http://schemas.microsoft.com/office/drawing/2018/sketchyshapes"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E5CDB0-9489-894A-9B44-50E08937F8AD}"/>
              </a:ext>
            </a:extLst>
          </p:cNvPr>
          <p:cNvSpPr txBox="1"/>
          <p:nvPr/>
        </p:nvSpPr>
        <p:spPr>
          <a:xfrm>
            <a:off x="2675763" y="4534174"/>
            <a:ext cx="912339" cy="584775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FF0000"/>
                </a:solidFill>
              </a:rPr>
              <a:t>Growth</a:t>
            </a:r>
            <a:r>
              <a:rPr lang="zh-CN" altLang="en-US" sz="1600" dirty="0">
                <a:solidFill>
                  <a:srgbClr val="FF0000"/>
                </a:solidFill>
              </a:rPr>
              <a:t> </a:t>
            </a:r>
            <a:r>
              <a:rPr lang="en-US" altLang="zh-CN" sz="1600" dirty="0">
                <a:solidFill>
                  <a:srgbClr val="FF0000"/>
                </a:solidFill>
              </a:rPr>
              <a:t>rate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1BE7410-8D9A-1244-B462-45D6E86F936D}"/>
              </a:ext>
            </a:extLst>
          </p:cNvPr>
          <p:cNvCxnSpPr>
            <a:cxnSpLocks/>
          </p:cNvCxnSpPr>
          <p:nvPr/>
        </p:nvCxnSpPr>
        <p:spPr>
          <a:xfrm flipV="1">
            <a:off x="3131933" y="4080979"/>
            <a:ext cx="0" cy="420702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8B8825D6-AC32-8A4C-B14F-5A493A66DDB5}"/>
              </a:ext>
            </a:extLst>
          </p:cNvPr>
          <p:cNvSpPr txBox="1"/>
          <p:nvPr/>
        </p:nvSpPr>
        <p:spPr>
          <a:xfrm>
            <a:off x="4526494" y="1395837"/>
            <a:ext cx="1291379" cy="584775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FF0000"/>
                </a:solidFill>
              </a:rPr>
              <a:t>Resource competition</a:t>
            </a:r>
            <a:endParaRPr lang="en-US" sz="1600" dirty="0">
              <a:solidFill>
                <a:srgbClr val="FF0000"/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D2CD598-2A68-6A42-A84C-EF223BC8A5D4}"/>
              </a:ext>
            </a:extLst>
          </p:cNvPr>
          <p:cNvCxnSpPr>
            <a:cxnSpLocks/>
          </p:cNvCxnSpPr>
          <p:nvPr/>
        </p:nvCxnSpPr>
        <p:spPr>
          <a:xfrm>
            <a:off x="5134413" y="1980612"/>
            <a:ext cx="0" cy="522110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95972810-4B3F-FE49-9C37-459D1EFB5624}"/>
              </a:ext>
            </a:extLst>
          </p:cNvPr>
          <p:cNvCxnSpPr>
            <a:cxnSpLocks/>
          </p:cNvCxnSpPr>
          <p:nvPr/>
        </p:nvCxnSpPr>
        <p:spPr>
          <a:xfrm flipH="1" flipV="1">
            <a:off x="3411924" y="4032726"/>
            <a:ext cx="1085045" cy="761342"/>
          </a:xfrm>
          <a:prstGeom prst="straightConnector1">
            <a:avLst/>
          </a:prstGeom>
          <a:ln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9BF86A1E-C007-2A4A-BC17-F7DCF4160898}"/>
              </a:ext>
            </a:extLst>
          </p:cNvPr>
          <p:cNvSpPr txBox="1"/>
          <p:nvPr/>
        </p:nvSpPr>
        <p:spPr>
          <a:xfrm>
            <a:off x="3899513" y="4829465"/>
            <a:ext cx="1291379" cy="584775"/>
          </a:xfrm>
          <a:prstGeom prst="rect">
            <a:avLst/>
          </a:prstGeom>
          <a:noFill/>
          <a:ln w="12700">
            <a:solidFill>
              <a:schemeClr val="tx1"/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Antibiotic inhibition</a:t>
            </a:r>
          </a:p>
        </p:txBody>
      </p:sp>
    </p:spTree>
    <p:extLst>
      <p:ext uri="{BB962C8B-B14F-4D97-AF65-F5344CB8AC3E}">
        <p14:creationId xmlns:p14="http://schemas.microsoft.com/office/powerpoint/2010/main" val="365542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1083E592-6EF3-FA4D-800A-28061F4A9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993" y="1733934"/>
            <a:ext cx="5579029" cy="4328557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02CCB459-27A4-8442-B7A8-7297C368E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78" y="2684709"/>
            <a:ext cx="2887210" cy="20489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8DF762-0826-FD4B-BBD3-6F2B79B1012E}"/>
              </a:ext>
            </a:extLst>
          </p:cNvPr>
          <p:cNvSpPr txBox="1"/>
          <p:nvPr/>
        </p:nvSpPr>
        <p:spPr>
          <a:xfrm>
            <a:off x="95003" y="113425"/>
            <a:ext cx="74933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Balance between antibiotic inhibition and ecological release</a:t>
            </a:r>
          </a:p>
        </p:txBody>
      </p:sp>
    </p:spTree>
    <p:extLst>
      <p:ext uri="{BB962C8B-B14F-4D97-AF65-F5344CB8AC3E}">
        <p14:creationId xmlns:p14="http://schemas.microsoft.com/office/powerpoint/2010/main" val="4173917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DE56E25-3ED7-204A-8BA4-F22811C542AD}"/>
              </a:ext>
            </a:extLst>
          </p:cNvPr>
          <p:cNvSpPr txBox="1"/>
          <p:nvPr/>
        </p:nvSpPr>
        <p:spPr>
          <a:xfrm>
            <a:off x="181516" y="185200"/>
            <a:ext cx="84946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u="sng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Allo</a:t>
            </a:r>
            <a:r>
              <a:rPr lang="en-US" altLang="zh-CN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-HCT</a:t>
            </a:r>
            <a:r>
              <a:rPr lang="zh-CN" alt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(hematopoietic cell transplantation)</a:t>
            </a:r>
            <a:r>
              <a:rPr lang="zh-CN" alt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patient</a:t>
            </a: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836DBF-7531-FA46-977A-A8CA789AA129}"/>
              </a:ext>
            </a:extLst>
          </p:cNvPr>
          <p:cNvGrpSpPr/>
          <p:nvPr/>
        </p:nvGrpSpPr>
        <p:grpSpPr>
          <a:xfrm>
            <a:off x="1190336" y="1322648"/>
            <a:ext cx="6730491" cy="4511365"/>
            <a:chOff x="589300" y="1033063"/>
            <a:chExt cx="4266126" cy="2122554"/>
          </a:xfrm>
        </p:grpSpPr>
        <p:sp>
          <p:nvSpPr>
            <p:cNvPr id="13" name="Line 4">
              <a:extLst>
                <a:ext uri="{FF2B5EF4-FFF2-40B4-BE49-F238E27FC236}">
                  <a16:creationId xmlns:a16="http://schemas.microsoft.com/office/drawing/2014/main" id="{60168635-ECE1-7643-8E90-3E804C7DE1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2793" y="1973350"/>
              <a:ext cx="3527173" cy="6290"/>
            </a:xfrm>
            <a:prstGeom prst="line">
              <a:avLst/>
            </a:prstGeom>
            <a:noFill/>
            <a:ln w="25400">
              <a:solidFill>
                <a:srgbClr val="00009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1400">
                <a:latin typeface="Arial"/>
                <a:cs typeface="Arial"/>
              </a:endParaRPr>
            </a:p>
          </p:txBody>
        </p:sp>
        <p:sp>
          <p:nvSpPr>
            <p:cNvPr id="14" name="Line 15">
              <a:extLst>
                <a:ext uri="{FF2B5EF4-FFF2-40B4-BE49-F238E27FC236}">
                  <a16:creationId xmlns:a16="http://schemas.microsoft.com/office/drawing/2014/main" id="{0D3291CD-02D3-E043-8F49-2BFF178656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2790" y="1888819"/>
              <a:ext cx="0" cy="169069"/>
            </a:xfrm>
            <a:prstGeom prst="line">
              <a:avLst/>
            </a:prstGeom>
            <a:noFill/>
            <a:ln w="2540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Line 18">
              <a:extLst>
                <a:ext uri="{FF2B5EF4-FFF2-40B4-BE49-F238E27FC236}">
                  <a16:creationId xmlns:a16="http://schemas.microsoft.com/office/drawing/2014/main" id="{57A6FE26-7595-E74C-AAAE-6FC0702848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5057" y="1888819"/>
              <a:ext cx="0" cy="169069"/>
            </a:xfrm>
            <a:prstGeom prst="line">
              <a:avLst/>
            </a:prstGeom>
            <a:noFill/>
            <a:ln w="2540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1"/>
            </a:p>
          </p:txBody>
        </p:sp>
        <p:sp>
          <p:nvSpPr>
            <p:cNvPr id="16" name="Text Box 19">
              <a:extLst>
                <a:ext uri="{FF2B5EF4-FFF2-40B4-BE49-F238E27FC236}">
                  <a16:creationId xmlns:a16="http://schemas.microsoft.com/office/drawing/2014/main" id="{E681655F-2228-2F4B-AD1C-B3EC0A0075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9393" y="2037825"/>
              <a:ext cx="449304" cy="159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000090"/>
                  </a:solidFill>
                  <a:latin typeface="Arial"/>
                  <a:cs typeface="Arial"/>
                </a:rPr>
                <a:t>14-21</a:t>
              </a:r>
              <a:endParaRPr lang="en-US" sz="1600" b="1" baseline="-25000" dirty="0">
                <a:solidFill>
                  <a:srgbClr val="000090"/>
                </a:solidFill>
                <a:latin typeface="Arial"/>
                <a:cs typeface="Arial"/>
              </a:endParaRPr>
            </a:p>
          </p:txBody>
        </p:sp>
        <p:sp>
          <p:nvSpPr>
            <p:cNvPr id="17" name="Text Box 22">
              <a:extLst>
                <a:ext uri="{FF2B5EF4-FFF2-40B4-BE49-F238E27FC236}">
                  <a16:creationId xmlns:a16="http://schemas.microsoft.com/office/drawing/2014/main" id="{BF510621-FFC8-404F-95B4-5195505418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70077" y="2037825"/>
              <a:ext cx="189192" cy="159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000090"/>
                  </a:solidFill>
                  <a:latin typeface="Arial"/>
                  <a:cs typeface="Arial"/>
                </a:rPr>
                <a:t>0</a:t>
              </a:r>
              <a:endParaRPr lang="en-US" sz="1600" b="1" baseline="-25000" dirty="0">
                <a:solidFill>
                  <a:srgbClr val="000090"/>
                </a:solidFill>
                <a:latin typeface="Arial"/>
                <a:cs typeface="Arial"/>
              </a:endParaRPr>
            </a:p>
          </p:txBody>
        </p:sp>
        <p:sp>
          <p:nvSpPr>
            <p:cNvPr id="18" name="Line 27">
              <a:extLst>
                <a:ext uri="{FF2B5EF4-FFF2-40B4-BE49-F238E27FC236}">
                  <a16:creationId xmlns:a16="http://schemas.microsoft.com/office/drawing/2014/main" id="{E9746D47-00FC-7146-9659-21BD34815D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39278" y="1890010"/>
              <a:ext cx="0" cy="169069"/>
            </a:xfrm>
            <a:prstGeom prst="line">
              <a:avLst/>
            </a:prstGeom>
            <a:noFill/>
            <a:ln w="2540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b="1"/>
            </a:p>
          </p:txBody>
        </p:sp>
        <p:sp>
          <p:nvSpPr>
            <p:cNvPr id="19" name="Text Box 28">
              <a:extLst>
                <a:ext uri="{FF2B5EF4-FFF2-40B4-BE49-F238E27FC236}">
                  <a16:creationId xmlns:a16="http://schemas.microsoft.com/office/drawing/2014/main" id="{66D291F4-DD0A-E148-B9B5-2882DB60FD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06122" y="2025844"/>
              <a:ext cx="449304" cy="159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000090"/>
                  </a:solidFill>
                  <a:latin typeface="Arial"/>
                  <a:cs typeface="Arial"/>
                </a:rPr>
                <a:t>30-90</a:t>
              </a:r>
              <a:endParaRPr lang="en-US" sz="1600" b="1" baseline="-25000" dirty="0">
                <a:solidFill>
                  <a:srgbClr val="000090"/>
                </a:solidFill>
                <a:latin typeface="Arial"/>
                <a:cs typeface="Arial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EAA41AA-0703-5243-80C8-0370C72B6E78}"/>
                </a:ext>
              </a:extLst>
            </p:cNvPr>
            <p:cNvSpPr txBox="1"/>
            <p:nvPr/>
          </p:nvSpPr>
          <p:spPr>
            <a:xfrm>
              <a:off x="3167920" y="1605562"/>
              <a:ext cx="883163" cy="1592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0090"/>
                  </a:solidFill>
                  <a:latin typeface="Arial"/>
                  <a:cs typeface="Arial"/>
                </a:rPr>
                <a:t>Engraftment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96598C6-A7B2-FA4A-812B-98A4DBFC88CC}"/>
                </a:ext>
              </a:extLst>
            </p:cNvPr>
            <p:cNvSpPr txBox="1"/>
            <p:nvPr/>
          </p:nvSpPr>
          <p:spPr>
            <a:xfrm>
              <a:off x="2048618" y="1605562"/>
              <a:ext cx="623050" cy="1592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0090"/>
                  </a:solidFill>
                  <a:latin typeface="Arial"/>
                  <a:cs typeface="Arial"/>
                </a:rPr>
                <a:t>Infusion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2C7A8DC-1862-FC44-BA8C-D6EBAB87E4FC}"/>
                </a:ext>
              </a:extLst>
            </p:cNvPr>
            <p:cNvSpPr txBox="1"/>
            <p:nvPr/>
          </p:nvSpPr>
          <p:spPr>
            <a:xfrm>
              <a:off x="750096" y="1605562"/>
              <a:ext cx="918726" cy="1592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solidFill>
                    <a:srgbClr val="000090"/>
                  </a:solidFill>
                  <a:latin typeface="Arial"/>
                  <a:cs typeface="Arial"/>
                </a:rPr>
                <a:t>Conditioning</a:t>
              </a:r>
            </a:p>
          </p:txBody>
        </p:sp>
        <p:sp>
          <p:nvSpPr>
            <p:cNvPr id="23" name="Text Box 22">
              <a:extLst>
                <a:ext uri="{FF2B5EF4-FFF2-40B4-BE49-F238E27FC236}">
                  <a16:creationId xmlns:a16="http://schemas.microsoft.com/office/drawing/2014/main" id="{DCC92053-F402-CB45-B9AE-BA1D473D0C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3138" y="2025844"/>
              <a:ext cx="348714" cy="1592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 b="1" dirty="0">
                  <a:solidFill>
                    <a:srgbClr val="000090"/>
                  </a:solidFill>
                  <a:latin typeface="Arial"/>
                  <a:cs typeface="Arial"/>
                </a:rPr>
                <a:t>-7 d</a:t>
              </a:r>
              <a:endParaRPr lang="en-US" sz="1600" b="1" baseline="-25000" dirty="0">
                <a:solidFill>
                  <a:srgbClr val="000090"/>
                </a:solidFill>
                <a:latin typeface="Arial"/>
                <a:cs typeface="Arial"/>
              </a:endParaRPr>
            </a:p>
          </p:txBody>
        </p:sp>
        <p:sp>
          <p:nvSpPr>
            <p:cNvPr id="24" name="Lightning Bolt 23">
              <a:extLst>
                <a:ext uri="{FF2B5EF4-FFF2-40B4-BE49-F238E27FC236}">
                  <a16:creationId xmlns:a16="http://schemas.microsoft.com/office/drawing/2014/main" id="{E7393843-B4B5-4A4F-AF4E-A0C86AA2E605}"/>
                </a:ext>
              </a:extLst>
            </p:cNvPr>
            <p:cNvSpPr/>
            <p:nvPr/>
          </p:nvSpPr>
          <p:spPr>
            <a:xfrm>
              <a:off x="589300" y="1593243"/>
              <a:ext cx="242382" cy="205646"/>
            </a:xfrm>
            <a:prstGeom prst="lightningBol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2A81E87-CA4F-FF4B-A628-BE379B24BF73}"/>
                </a:ext>
              </a:extLst>
            </p:cNvPr>
            <p:cNvSpPr/>
            <p:nvPr/>
          </p:nvSpPr>
          <p:spPr>
            <a:xfrm>
              <a:off x="2418040" y="1785978"/>
              <a:ext cx="1142587" cy="16277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5400" cmpd="sng"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r>
                <a:rPr lang="en-US" sz="1600" b="1" dirty="0">
                  <a:solidFill>
                    <a:srgbClr val="FF0000"/>
                  </a:solidFill>
                  <a:latin typeface="Arial"/>
                  <a:cs typeface="Arial"/>
                </a:rPr>
                <a:t>Pre-engraftment</a:t>
              </a:r>
            </a:p>
          </p:txBody>
        </p:sp>
        <p:sp>
          <p:nvSpPr>
            <p:cNvPr id="26" name="Line 15">
              <a:extLst>
                <a:ext uri="{FF2B5EF4-FFF2-40B4-BE49-F238E27FC236}">
                  <a16:creationId xmlns:a16="http://schemas.microsoft.com/office/drawing/2014/main" id="{199E1D78-9681-3B45-9D6C-B7BB9DAB05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61600" y="1888819"/>
              <a:ext cx="0" cy="169069"/>
            </a:xfrm>
            <a:prstGeom prst="line">
              <a:avLst/>
            </a:prstGeom>
            <a:noFill/>
            <a:ln w="25400">
              <a:solidFill>
                <a:srgbClr val="00009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59D9C29-438F-7744-81D7-74035F1C38E2}"/>
                </a:ext>
              </a:extLst>
            </p:cNvPr>
            <p:cNvSpPr/>
            <p:nvPr/>
          </p:nvSpPr>
          <p:spPr>
            <a:xfrm>
              <a:off x="1221271" y="1033063"/>
              <a:ext cx="2400604" cy="42514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Prophylactic antibiotic/antifungal/antiviral treatment</a:t>
              </a:r>
            </a:p>
          </p:txBody>
        </p:sp>
        <p:sp>
          <p:nvSpPr>
            <p:cNvPr id="28" name="Text Box 32">
              <a:extLst>
                <a:ext uri="{FF2B5EF4-FFF2-40B4-BE49-F238E27FC236}">
                  <a16:creationId xmlns:a16="http://schemas.microsoft.com/office/drawing/2014/main" id="{71870957-D852-2D43-9A38-B3178FA9C3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29071" y="2278812"/>
              <a:ext cx="1759947" cy="351572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254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00000"/>
                  </a:solidFill>
                  <a:latin typeface="Arial"/>
                  <a:cs typeface="Arial"/>
                </a:rPr>
                <a:t>Immunocompromised</a:t>
              </a:r>
            </a:p>
            <a:p>
              <a:pPr algn="ctr"/>
              <a:r>
                <a:rPr lang="en-US" sz="1400" b="1" dirty="0">
                  <a:solidFill>
                    <a:srgbClr val="000000"/>
                  </a:solidFill>
                  <a:latin typeface="Arial"/>
                  <a:cs typeface="Arial"/>
                </a:rPr>
                <a:t>Loss of Mucosal Integrity</a:t>
              </a:r>
            </a:p>
            <a:p>
              <a:pPr algn="ctr"/>
              <a:r>
                <a:rPr lang="en-US" sz="1400" b="1" dirty="0">
                  <a:solidFill>
                    <a:srgbClr val="000000"/>
                  </a:solidFill>
                  <a:latin typeface="Arial"/>
                  <a:cs typeface="Arial"/>
                </a:rPr>
                <a:t>Microbial Dysbiosis (GI tract</a:t>
              </a:r>
              <a:r>
                <a:rPr lang="en-US" altLang="zh-CN" sz="1400" b="1" dirty="0">
                  <a:solidFill>
                    <a:srgbClr val="000000"/>
                  </a:solidFill>
                  <a:latin typeface="Arial"/>
                  <a:cs typeface="Arial"/>
                </a:rPr>
                <a:t>)</a:t>
              </a:r>
              <a:r>
                <a:rPr lang="en-US" sz="1400" b="1" dirty="0">
                  <a:solidFill>
                    <a:srgbClr val="000000"/>
                  </a:solidFill>
                  <a:latin typeface="Arial"/>
                  <a:cs typeface="Arial"/>
                </a:rPr>
                <a:t>  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42463771-A863-464C-8018-EE86515263A9}"/>
                </a:ext>
              </a:extLst>
            </p:cNvPr>
            <p:cNvCxnSpPr/>
            <p:nvPr/>
          </p:nvCxnSpPr>
          <p:spPr>
            <a:xfrm>
              <a:off x="3003954" y="2682545"/>
              <a:ext cx="5582" cy="16978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 Box 32">
              <a:extLst>
                <a:ext uri="{FF2B5EF4-FFF2-40B4-BE49-F238E27FC236}">
                  <a16:creationId xmlns:a16="http://schemas.microsoft.com/office/drawing/2014/main" id="{33FBD116-FA26-CC4D-B226-B14B73041A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93074" y="2904494"/>
              <a:ext cx="1318586" cy="251123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25400" cmpd="sng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400" b="1" dirty="0">
                  <a:solidFill>
                    <a:srgbClr val="000000"/>
                  </a:solidFill>
                  <a:latin typeface="Arial"/>
                  <a:cs typeface="Arial"/>
                </a:rPr>
                <a:t>Bacterial/Fungal/Viral </a:t>
              </a:r>
            </a:p>
            <a:p>
              <a:pPr algn="ctr"/>
              <a:r>
                <a:rPr lang="en-US" sz="1400" b="1" dirty="0">
                  <a:solidFill>
                    <a:srgbClr val="000000"/>
                  </a:solidFill>
                  <a:latin typeface="Arial"/>
                  <a:cs typeface="Arial"/>
                </a:rPr>
                <a:t>Infection</a:t>
              </a:r>
              <a:r>
                <a:rPr lang="en-US" altLang="zh-CN" sz="1400" b="1" dirty="0">
                  <a:solidFill>
                    <a:srgbClr val="000000"/>
                  </a:solidFill>
                  <a:latin typeface="Arial"/>
                  <a:cs typeface="Arial"/>
                </a:rPr>
                <a:t>s</a:t>
              </a:r>
              <a:endParaRPr lang="en-US" sz="1400" b="1" dirty="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92258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DCD5BE-EAE5-C245-A86E-3127E190F02B}"/>
              </a:ext>
            </a:extLst>
          </p:cNvPr>
          <p:cNvSpPr txBox="1"/>
          <p:nvPr/>
        </p:nvSpPr>
        <p:spPr>
          <a:xfrm>
            <a:off x="95003" y="113425"/>
            <a:ext cx="7125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Marker hypothesis at broader conditions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140200FF-D3C3-2947-A02A-A1B85202D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03" y="1393743"/>
            <a:ext cx="8693621" cy="398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82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F6B320-A11B-D845-AFEC-1217FF27FF00}"/>
              </a:ext>
            </a:extLst>
          </p:cNvPr>
          <p:cNvSpPr txBox="1"/>
          <p:nvPr/>
        </p:nvSpPr>
        <p:spPr>
          <a:xfrm>
            <a:off x="111070" y="212755"/>
            <a:ext cx="73317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Interconnection between two IBD biomarkers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4EFCC8F9-911B-3143-96A0-F6A3476B1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70" y="1634794"/>
            <a:ext cx="8771613" cy="371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992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46D7729-7307-B449-ABDF-8CEE60A4B9F4}"/>
              </a:ext>
            </a:extLst>
          </p:cNvPr>
          <p:cNvSpPr/>
          <p:nvPr/>
        </p:nvSpPr>
        <p:spPr>
          <a:xfrm>
            <a:off x="138257" y="1225689"/>
            <a:ext cx="823384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Antibiotic (especially piperacillin/tazobactam) induces relative enrichment of oral bacteria in feces of mouse and humans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Oral bacterial loads remains stable under antibiotic treatment , due to a balance of antibiotic inhibition and ecological release effect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Enrichment of oral bacteria in feces is an artifact of relative microbiome profiling;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it indicates depletion of gut commensals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Oral bacteria enrichment and low total bacterial loads are interconnected signatures of IBD patients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23C4B45-04F1-7345-9814-621233FF1457}"/>
              </a:ext>
            </a:extLst>
          </p:cNvPr>
          <p:cNvSpPr txBox="1"/>
          <p:nvPr/>
        </p:nvSpPr>
        <p:spPr>
          <a:xfrm>
            <a:off x="138257" y="354709"/>
            <a:ext cx="3966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Take-home message</a:t>
            </a:r>
            <a:r>
              <a:rPr lang="en-US" altLang="zh-CN" sz="2800" b="1" u="sng" dirty="0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endParaRPr lang="en-US" sz="28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01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84F79AF3-03B5-9A49-B306-1A60B06EE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962" y="943779"/>
            <a:ext cx="5540830" cy="54256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D3394E-789D-3345-BB0F-9293CF6E7354}"/>
              </a:ext>
            </a:extLst>
          </p:cNvPr>
          <p:cNvSpPr txBox="1"/>
          <p:nvPr/>
        </p:nvSpPr>
        <p:spPr>
          <a:xfrm>
            <a:off x="0" y="146630"/>
            <a:ext cx="8548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Streptococcus ASVs translocated from oral cavity?</a:t>
            </a:r>
          </a:p>
        </p:txBody>
      </p:sp>
    </p:spTree>
    <p:extLst>
      <p:ext uri="{BB962C8B-B14F-4D97-AF65-F5344CB8AC3E}">
        <p14:creationId xmlns:p14="http://schemas.microsoft.com/office/powerpoint/2010/main" val="1285854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928720-8E0E-5A49-B7C7-FD13379549A9}"/>
              </a:ext>
            </a:extLst>
          </p:cNvPr>
          <p:cNvSpPr txBox="1"/>
          <p:nvPr/>
        </p:nvSpPr>
        <p:spPr>
          <a:xfrm>
            <a:off x="0" y="10633"/>
            <a:ext cx="8694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u="sng" dirty="0"/>
              <a:t>Streptococcus</a:t>
            </a:r>
            <a:r>
              <a:rPr lang="en-US" sz="2800" b="1" u="sng" dirty="0"/>
              <a:t> associated with host genes in gut diseases </a:t>
            </a:r>
          </a:p>
        </p:txBody>
      </p:sp>
      <p:pic>
        <p:nvPicPr>
          <p:cNvPr id="8" name="Picture 7" descr="Chart, schematic, radar chart&#10;&#10;Description automatically generated">
            <a:extLst>
              <a:ext uri="{FF2B5EF4-FFF2-40B4-BE49-F238E27FC236}">
                <a16:creationId xmlns:a16="http://schemas.microsoft.com/office/drawing/2014/main" id="{31382A8F-4966-904D-A51A-853BA19B0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99" y="850605"/>
            <a:ext cx="7388047" cy="46396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9D69F0-67FB-FF4D-8A91-C344B195C792}"/>
              </a:ext>
            </a:extLst>
          </p:cNvPr>
          <p:cNvSpPr txBox="1"/>
          <p:nvPr/>
        </p:nvSpPr>
        <p:spPr>
          <a:xfrm>
            <a:off x="848499" y="5684229"/>
            <a:ext cx="7694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Association between gut mucosal microbes and host transcriptomics (Priya et al, Nat. Microbiol., 2022)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AACE461-67EC-6F44-8815-245971A97114}"/>
              </a:ext>
            </a:extLst>
          </p:cNvPr>
          <p:cNvSpPr/>
          <p:nvPr/>
        </p:nvSpPr>
        <p:spPr>
          <a:xfrm>
            <a:off x="1470648" y="1948632"/>
            <a:ext cx="790832" cy="1812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29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56A788E-1E29-FD4B-BB32-A5FD9256F701}"/>
              </a:ext>
            </a:extLst>
          </p:cNvPr>
          <p:cNvSpPr txBox="1"/>
          <p:nvPr/>
        </p:nvSpPr>
        <p:spPr>
          <a:xfrm>
            <a:off x="178130" y="100586"/>
            <a:ext cx="5967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Human microbiome is niche-specific</a:t>
            </a:r>
          </a:p>
        </p:txBody>
      </p:sp>
      <p:pic>
        <p:nvPicPr>
          <p:cNvPr id="9" name="Picture 2" descr="Diagram of a woman with colored pie charts, showing that the human microbiome is different at each anatomical site. &#10;Source: NIH Human Microbiome Project, Grice and Segre 2012, doi:10.1146/annurev-genom-090711-163814.">
            <a:extLst>
              <a:ext uri="{FF2B5EF4-FFF2-40B4-BE49-F238E27FC236}">
                <a16:creationId xmlns:a16="http://schemas.microsoft.com/office/drawing/2014/main" id="{BFADCEF7-B301-3D47-B75F-8317577209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169" y="881806"/>
            <a:ext cx="5841831" cy="5303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4B328F5-5074-314B-9C1B-82FC16C65FB5}"/>
              </a:ext>
            </a:extLst>
          </p:cNvPr>
          <p:cNvSpPr/>
          <p:nvPr/>
        </p:nvSpPr>
        <p:spPr>
          <a:xfrm>
            <a:off x="76066" y="6443184"/>
            <a:ext cx="41911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https://</a:t>
            </a:r>
            <a:r>
              <a:rPr lang="en-US" sz="1100" dirty="0" err="1"/>
              <a:t>unlockinglifescode.org</a:t>
            </a:r>
            <a:r>
              <a:rPr lang="en-US" sz="1100" dirty="0"/>
              <a:t>/explore/genomic-medicine/microbiome</a:t>
            </a:r>
          </a:p>
        </p:txBody>
      </p:sp>
      <p:pic>
        <p:nvPicPr>
          <p:cNvPr id="3" name="Picture 2" descr="A picture containing plant&#10;&#10;Description automatically generated">
            <a:extLst>
              <a:ext uri="{FF2B5EF4-FFF2-40B4-BE49-F238E27FC236}">
                <a16:creationId xmlns:a16="http://schemas.microsoft.com/office/drawing/2014/main" id="{C1228005-89DB-7445-8616-A63C249C9C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30" y="1867117"/>
            <a:ext cx="3475860" cy="323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108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80376D-E4E2-1848-BAFD-AAFAFBCDBEF7}"/>
              </a:ext>
            </a:extLst>
          </p:cNvPr>
          <p:cNvSpPr txBox="1"/>
          <p:nvPr/>
        </p:nvSpPr>
        <p:spPr>
          <a:xfrm>
            <a:off x="116959" y="183138"/>
            <a:ext cx="8644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</a:t>
            </a:r>
            <a:r>
              <a:rPr lang="zh-CN" alt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</a:t>
            </a:r>
            <a:r>
              <a:rPr lang="zh-CN" alt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zh-CN" alt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already</a:t>
            </a:r>
            <a:r>
              <a:rPr lang="zh-CN" altLang="en-US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 about oral-gut transmission?</a:t>
            </a:r>
            <a:endParaRPr lang="en-US" sz="2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4D3305B-69E7-3643-A3F3-18354F599156}"/>
              </a:ext>
            </a:extLst>
          </p:cNvPr>
          <p:cNvGrpSpPr/>
          <p:nvPr/>
        </p:nvGrpSpPr>
        <p:grpSpPr>
          <a:xfrm>
            <a:off x="439314" y="1254617"/>
            <a:ext cx="4781272" cy="1903434"/>
            <a:chOff x="255135" y="695458"/>
            <a:chExt cx="6375029" cy="2537912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56522A9-E717-E843-BCDE-A6E36A5A28EA}"/>
                </a:ext>
              </a:extLst>
            </p:cNvPr>
            <p:cNvGrpSpPr/>
            <p:nvPr/>
          </p:nvGrpSpPr>
          <p:grpSpPr>
            <a:xfrm>
              <a:off x="255135" y="1066635"/>
              <a:ext cx="4641649" cy="2166735"/>
              <a:chOff x="255135" y="810743"/>
              <a:chExt cx="4641649" cy="2166735"/>
            </a:xfrm>
          </p:grpSpPr>
          <p:pic>
            <p:nvPicPr>
              <p:cNvPr id="27" name="Picture 26" descr="Graphical user interface, text&#10;&#10;Description automatically generated">
                <a:extLst>
                  <a:ext uri="{FF2B5EF4-FFF2-40B4-BE49-F238E27FC236}">
                    <a16:creationId xmlns:a16="http://schemas.microsoft.com/office/drawing/2014/main" id="{7C53F23A-2F1B-5140-8A86-073BC70817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5135" y="1517317"/>
                <a:ext cx="4641649" cy="1460161"/>
              </a:xfrm>
              <a:prstGeom prst="rect">
                <a:avLst/>
              </a:prstGeom>
            </p:spPr>
          </p:pic>
          <p:pic>
            <p:nvPicPr>
              <p:cNvPr id="29" name="Picture 28" descr="Logo, company name&#10;&#10;Description automatically generated">
                <a:extLst>
                  <a:ext uri="{FF2B5EF4-FFF2-40B4-BE49-F238E27FC236}">
                    <a16:creationId xmlns:a16="http://schemas.microsoft.com/office/drawing/2014/main" id="{02C0ED8E-5223-AD4B-A7B6-9F92A7B8BE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8527" y="810743"/>
                <a:ext cx="1606845" cy="829103"/>
              </a:xfrm>
              <a:prstGeom prst="rect">
                <a:avLst/>
              </a:prstGeom>
            </p:spPr>
          </p:pic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D4EC535-15B5-3248-903B-C03001D06216}"/>
                </a:ext>
              </a:extLst>
            </p:cNvPr>
            <p:cNvSpPr/>
            <p:nvPr/>
          </p:nvSpPr>
          <p:spPr>
            <a:xfrm>
              <a:off x="2314828" y="695458"/>
              <a:ext cx="4315336" cy="861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Very few (&lt;2%) translocation in healthy people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850EFE2-6A5F-C04D-A071-0069125D3730}"/>
              </a:ext>
            </a:extLst>
          </p:cNvPr>
          <p:cNvGrpSpPr/>
          <p:nvPr/>
        </p:nvGrpSpPr>
        <p:grpSpPr>
          <a:xfrm>
            <a:off x="486858" y="3801445"/>
            <a:ext cx="4233996" cy="2179441"/>
            <a:chOff x="309297" y="3728486"/>
            <a:chExt cx="5645328" cy="290592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DBB2CA8-5981-B041-A013-EC4FCE500283}"/>
                </a:ext>
              </a:extLst>
            </p:cNvPr>
            <p:cNvSpPr txBox="1"/>
            <p:nvPr/>
          </p:nvSpPr>
          <p:spPr>
            <a:xfrm>
              <a:off x="1766473" y="5772633"/>
              <a:ext cx="4188152" cy="861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Relative enrichment of oral bacteria in IBD patients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BC39098-D3AA-B64F-A651-D8AD7DFE1671}"/>
                </a:ext>
              </a:extLst>
            </p:cNvPr>
            <p:cNvGrpSpPr/>
            <p:nvPr/>
          </p:nvGrpSpPr>
          <p:grpSpPr>
            <a:xfrm>
              <a:off x="309297" y="3728486"/>
              <a:ext cx="4457700" cy="2044147"/>
              <a:chOff x="309297" y="3429000"/>
              <a:chExt cx="4457700" cy="2044147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66A1CBC0-59A6-ED47-A9EE-849757F483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8527" y="3534104"/>
                <a:ext cx="4439241" cy="1939043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16DF0435-3E34-7B4F-837E-8B2F81E0A8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9297" y="3429000"/>
                <a:ext cx="4457700" cy="349250"/>
              </a:xfrm>
              <a:prstGeom prst="rect">
                <a:avLst/>
              </a:prstGeom>
            </p:spPr>
          </p:pic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6D4B044-6305-F744-A45D-7867051EFA4F}"/>
              </a:ext>
            </a:extLst>
          </p:cNvPr>
          <p:cNvGrpSpPr/>
          <p:nvPr/>
        </p:nvGrpSpPr>
        <p:grpSpPr>
          <a:xfrm>
            <a:off x="5143968" y="2008807"/>
            <a:ext cx="3481237" cy="2528498"/>
            <a:chOff x="8423450" y="1944712"/>
            <a:chExt cx="3317828" cy="2631700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DEF4683-74D3-B94D-840A-5A761A0C9B66}"/>
                </a:ext>
              </a:extLst>
            </p:cNvPr>
            <p:cNvGrpSpPr/>
            <p:nvPr/>
          </p:nvGrpSpPr>
          <p:grpSpPr>
            <a:xfrm>
              <a:off x="8617624" y="1944712"/>
              <a:ext cx="2967983" cy="1782219"/>
              <a:chOff x="8627249" y="1841524"/>
              <a:chExt cx="2967983" cy="1782219"/>
            </a:xfrm>
          </p:grpSpPr>
          <p:pic>
            <p:nvPicPr>
              <p:cNvPr id="32" name="Picture 31" descr="Text&#10;&#10;Description automatically generated">
                <a:extLst>
                  <a:ext uri="{FF2B5EF4-FFF2-40B4-BE49-F238E27FC236}">
                    <a16:creationId xmlns:a16="http://schemas.microsoft.com/office/drawing/2014/main" id="{699AAD4E-6A3D-B946-A019-4757D8361B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27249" y="2163581"/>
                <a:ext cx="2967983" cy="1460162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15130AD-BC4E-3148-BFB7-4BB7A27736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41519" y="1841524"/>
                <a:ext cx="1044140" cy="360259"/>
              </a:xfrm>
              <a:prstGeom prst="rect">
                <a:avLst/>
              </a:prstGeom>
            </p:spPr>
          </p:pic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1F44F2B-8742-FB48-9309-DCAF8FF09463}"/>
                </a:ext>
              </a:extLst>
            </p:cNvPr>
            <p:cNvSpPr txBox="1"/>
            <p:nvPr/>
          </p:nvSpPr>
          <p:spPr>
            <a:xfrm>
              <a:off x="8423450" y="3903701"/>
              <a:ext cx="3317828" cy="672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Pathogens translocated from oral cavity stimulates Th1 cells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739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EFCDEF6-3B72-0C49-B5BA-05DEAD387E8D}"/>
              </a:ext>
            </a:extLst>
          </p:cNvPr>
          <p:cNvSpPr txBox="1"/>
          <p:nvPr/>
        </p:nvSpPr>
        <p:spPr>
          <a:xfrm>
            <a:off x="83128" y="100586"/>
            <a:ext cx="5474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Expansion vs. Marker Hypothesis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53F4811-4E87-FF42-8C9F-9335D78F2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15" y="1238332"/>
            <a:ext cx="7516834" cy="484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59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F4670A1-041C-8943-BDBB-EF9927FC9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398" y="1203282"/>
            <a:ext cx="7330289" cy="46275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71EB0C-FEAC-B54F-98E3-F0E3212672AC}"/>
              </a:ext>
            </a:extLst>
          </p:cNvPr>
          <p:cNvSpPr txBox="1"/>
          <p:nvPr/>
        </p:nvSpPr>
        <p:spPr>
          <a:xfrm>
            <a:off x="0" y="125300"/>
            <a:ext cx="5617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Evidence of oral-gut translocation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790EF3-0AC1-8E4E-B31D-D6A4DAA22B5B}"/>
              </a:ext>
            </a:extLst>
          </p:cNvPr>
          <p:cNvSpPr txBox="1"/>
          <p:nvPr/>
        </p:nvSpPr>
        <p:spPr>
          <a:xfrm>
            <a:off x="7003800" y="6200879"/>
            <a:ext cx="1989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By Ana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Djukovic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797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91F4447-CD79-CD46-ABEF-378C2C712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41" y="1534721"/>
            <a:ext cx="8256662" cy="39754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20649B-D604-9341-9C74-E4DC768BAC21}"/>
              </a:ext>
            </a:extLst>
          </p:cNvPr>
          <p:cNvSpPr txBox="1"/>
          <p:nvPr/>
        </p:nvSpPr>
        <p:spPr>
          <a:xfrm>
            <a:off x="154379" y="160926"/>
            <a:ext cx="6436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u="sng" dirty="0"/>
              <a:t>Sources of ASVs in post-treatment feces</a:t>
            </a:r>
          </a:p>
        </p:txBody>
      </p:sp>
    </p:spTree>
    <p:extLst>
      <p:ext uri="{BB962C8B-B14F-4D97-AF65-F5344CB8AC3E}">
        <p14:creationId xmlns:p14="http://schemas.microsoft.com/office/powerpoint/2010/main" val="1129400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2826</TotalTime>
  <Words>383</Words>
  <Application>Microsoft Macintosh PowerPoint</Application>
  <PresentationFormat>On-screen Show (4:3)</PresentationFormat>
  <Paragraphs>65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Liao, Chen/Sloan Kettering Institute</dc:creator>
  <cp:lastModifiedBy>Liao, Chen/Sloan Kettering Institute</cp:lastModifiedBy>
  <cp:revision>524</cp:revision>
  <dcterms:created xsi:type="dcterms:W3CDTF">2021-03-17T13:21:45Z</dcterms:created>
  <dcterms:modified xsi:type="dcterms:W3CDTF">2022-08-18T17:48:45Z</dcterms:modified>
</cp:coreProperties>
</file>